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1" r:id="rId3"/>
    <p:sldId id="257" r:id="rId4"/>
    <p:sldId id="263" r:id="rId5"/>
    <p:sldId id="262" r:id="rId6"/>
    <p:sldId id="258" r:id="rId7"/>
    <p:sldId id="259" r:id="rId8"/>
    <p:sldId id="260"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8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0F8966-8D8E-4751-9066-08A029D2926A}" type="datetimeFigureOut">
              <a:rPr lang="en-GB" smtClean="0"/>
              <a:t>03/08/2016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13030B-DAB1-4071-A016-82CBDBF449C4}" type="slidenum">
              <a:rPr lang="en-GB" smtClean="0"/>
              <a:t>‹#›</a:t>
            </a:fld>
            <a:endParaRPr lang="en-GB"/>
          </a:p>
        </p:txBody>
      </p:sp>
    </p:spTree>
    <p:extLst>
      <p:ext uri="{BB962C8B-B14F-4D97-AF65-F5344CB8AC3E}">
        <p14:creationId xmlns:p14="http://schemas.microsoft.com/office/powerpoint/2010/main" val="2355036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should take about</a:t>
            </a:r>
            <a:r>
              <a:rPr lang="en-GB" baseline="0" dirty="0" smtClean="0"/>
              <a:t> </a:t>
            </a:r>
            <a:r>
              <a:rPr lang="en-GB" dirty="0" smtClean="0"/>
              <a:t>1</a:t>
            </a:r>
            <a:r>
              <a:rPr lang="en-GB" baseline="0" dirty="0" smtClean="0"/>
              <a:t> hour: speaking: 10 mins,  vocabulary: 10 mins, reading: 10 mins, grammar: 10 mins, speaking: 10 mins</a:t>
            </a:r>
            <a:endParaRPr lang="en-GB" dirty="0"/>
          </a:p>
        </p:txBody>
      </p:sp>
      <p:sp>
        <p:nvSpPr>
          <p:cNvPr id="4" name="Slide Number Placeholder 3"/>
          <p:cNvSpPr>
            <a:spLocks noGrp="1"/>
          </p:cNvSpPr>
          <p:nvPr>
            <p:ph type="sldNum" sz="quarter" idx="10"/>
          </p:nvPr>
        </p:nvSpPr>
        <p:spPr/>
        <p:txBody>
          <a:bodyPr/>
          <a:lstStyle/>
          <a:p>
            <a:fld id="{3E13030B-DAB1-4071-A016-82CBDBF449C4}" type="slidenum">
              <a:rPr lang="en-GB" smtClean="0"/>
              <a:t>2</a:t>
            </a:fld>
            <a:endParaRPr lang="en-GB"/>
          </a:p>
        </p:txBody>
      </p:sp>
    </p:spTree>
    <p:extLst>
      <p:ext uri="{BB962C8B-B14F-4D97-AF65-F5344CB8AC3E}">
        <p14:creationId xmlns:p14="http://schemas.microsoft.com/office/powerpoint/2010/main" val="864710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a:t>
            </a:r>
            <a:r>
              <a:rPr lang="en-GB" baseline="0" dirty="0" smtClean="0"/>
              <a:t>  1/d   2/a   3/c   4/g   5/f   6/b   7/e</a:t>
            </a:r>
            <a:endParaRPr lang="en-GB" dirty="0"/>
          </a:p>
        </p:txBody>
      </p:sp>
      <p:sp>
        <p:nvSpPr>
          <p:cNvPr id="4" name="Slide Number Placeholder 3"/>
          <p:cNvSpPr>
            <a:spLocks noGrp="1"/>
          </p:cNvSpPr>
          <p:nvPr>
            <p:ph type="sldNum" sz="quarter" idx="10"/>
          </p:nvPr>
        </p:nvSpPr>
        <p:spPr/>
        <p:txBody>
          <a:bodyPr/>
          <a:lstStyle/>
          <a:p>
            <a:fld id="{3E13030B-DAB1-4071-A016-82CBDBF449C4}" type="slidenum">
              <a:rPr lang="en-GB" smtClean="0"/>
              <a:t>4</a:t>
            </a:fld>
            <a:endParaRPr lang="en-GB"/>
          </a:p>
        </p:txBody>
      </p:sp>
    </p:spTree>
    <p:extLst>
      <p:ext uri="{BB962C8B-B14F-4D97-AF65-F5344CB8AC3E}">
        <p14:creationId xmlns:p14="http://schemas.microsoft.com/office/powerpoint/2010/main" val="3995326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1/c    2/a   3/d   4/b</a:t>
            </a:r>
            <a:endParaRPr lang="en-GB" dirty="0"/>
          </a:p>
        </p:txBody>
      </p:sp>
      <p:sp>
        <p:nvSpPr>
          <p:cNvPr id="4" name="Slide Number Placeholder 3"/>
          <p:cNvSpPr>
            <a:spLocks noGrp="1"/>
          </p:cNvSpPr>
          <p:nvPr>
            <p:ph type="sldNum" sz="quarter" idx="10"/>
          </p:nvPr>
        </p:nvSpPr>
        <p:spPr/>
        <p:txBody>
          <a:bodyPr/>
          <a:lstStyle/>
          <a:p>
            <a:fld id="{3E13030B-DAB1-4071-A016-82CBDBF449C4}" type="slidenum">
              <a:rPr lang="en-GB" smtClean="0"/>
              <a:t>7</a:t>
            </a:fld>
            <a:endParaRPr lang="en-GB"/>
          </a:p>
        </p:txBody>
      </p:sp>
    </p:spTree>
    <p:extLst>
      <p:ext uri="{BB962C8B-B14F-4D97-AF65-F5344CB8AC3E}">
        <p14:creationId xmlns:p14="http://schemas.microsoft.com/office/powerpoint/2010/main" val="540487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divide class in half (As and </a:t>
            </a:r>
            <a:r>
              <a:rPr lang="en-GB" dirty="0" err="1" smtClean="0"/>
              <a:t>Bs</a:t>
            </a:r>
            <a:r>
              <a:rPr lang="en-GB" dirty="0" smtClean="0"/>
              <a:t>) and they prepare their</a:t>
            </a:r>
            <a:r>
              <a:rPr lang="en-GB" baseline="0" dirty="0" smtClean="0"/>
              <a:t> questions and answers in groups. Then pair each A with a B and they do the interview. </a:t>
            </a:r>
            <a:endParaRPr lang="en-GB" dirty="0"/>
          </a:p>
        </p:txBody>
      </p:sp>
      <p:sp>
        <p:nvSpPr>
          <p:cNvPr id="4" name="Slide Number Placeholder 3"/>
          <p:cNvSpPr>
            <a:spLocks noGrp="1"/>
          </p:cNvSpPr>
          <p:nvPr>
            <p:ph type="sldNum" sz="quarter" idx="10"/>
          </p:nvPr>
        </p:nvSpPr>
        <p:spPr/>
        <p:txBody>
          <a:bodyPr/>
          <a:lstStyle/>
          <a:p>
            <a:fld id="{3E13030B-DAB1-4071-A016-82CBDBF449C4}" type="slidenum">
              <a:rPr lang="en-GB" smtClean="0"/>
              <a:t>9</a:t>
            </a:fld>
            <a:endParaRPr lang="en-GB"/>
          </a:p>
        </p:txBody>
      </p:sp>
    </p:spTree>
    <p:extLst>
      <p:ext uri="{BB962C8B-B14F-4D97-AF65-F5344CB8AC3E}">
        <p14:creationId xmlns:p14="http://schemas.microsoft.com/office/powerpoint/2010/main" val="2495633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6BFE990-CB47-4EE6-8B9D-AB8AED6F79D5}" type="datetimeFigureOut">
              <a:rPr lang="en-GB" smtClean="0"/>
              <a:t>03/08/2016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959621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BFE990-CB47-4EE6-8B9D-AB8AED6F79D5}" type="datetimeFigureOut">
              <a:rPr lang="en-GB" smtClean="0"/>
              <a:t>03/08/2016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2790424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BFE990-CB47-4EE6-8B9D-AB8AED6F79D5}" type="datetimeFigureOut">
              <a:rPr lang="en-GB" smtClean="0"/>
              <a:t>03/08/2016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1462695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BFE990-CB47-4EE6-8B9D-AB8AED6F79D5}" type="datetimeFigureOut">
              <a:rPr lang="en-GB" smtClean="0"/>
              <a:t>03/08/2016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2750541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BFE990-CB47-4EE6-8B9D-AB8AED6F79D5}" type="datetimeFigureOut">
              <a:rPr lang="en-GB" smtClean="0"/>
              <a:t>03/08/2016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4056862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6BFE990-CB47-4EE6-8B9D-AB8AED6F79D5}" type="datetimeFigureOut">
              <a:rPr lang="en-GB" smtClean="0"/>
              <a:t>03/08/2016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116939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6BFE990-CB47-4EE6-8B9D-AB8AED6F79D5}" type="datetimeFigureOut">
              <a:rPr lang="en-GB" smtClean="0"/>
              <a:t>03/08/2016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1262934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6BFE990-CB47-4EE6-8B9D-AB8AED6F79D5}" type="datetimeFigureOut">
              <a:rPr lang="en-GB" smtClean="0"/>
              <a:t>03/08/2016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590627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BFE990-CB47-4EE6-8B9D-AB8AED6F79D5}" type="datetimeFigureOut">
              <a:rPr lang="en-GB" smtClean="0"/>
              <a:t>03/08/2016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4144533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BFE990-CB47-4EE6-8B9D-AB8AED6F79D5}" type="datetimeFigureOut">
              <a:rPr lang="en-GB" smtClean="0"/>
              <a:t>03/08/2016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1315549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BFE990-CB47-4EE6-8B9D-AB8AED6F79D5}" type="datetimeFigureOut">
              <a:rPr lang="en-GB" smtClean="0"/>
              <a:t>03/08/2016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78BE7A-05F7-49DB-9E3A-51212B3AC3AE}" type="slidenum">
              <a:rPr lang="en-GB" smtClean="0"/>
              <a:t>‹#›</a:t>
            </a:fld>
            <a:endParaRPr lang="en-GB"/>
          </a:p>
        </p:txBody>
      </p:sp>
    </p:spTree>
    <p:extLst>
      <p:ext uri="{BB962C8B-B14F-4D97-AF65-F5344CB8AC3E}">
        <p14:creationId xmlns:p14="http://schemas.microsoft.com/office/powerpoint/2010/main" val="1358466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FE990-CB47-4EE6-8B9D-AB8AED6F79D5}" type="datetimeFigureOut">
              <a:rPr lang="en-GB" smtClean="0"/>
              <a:t>03/08/2016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78BE7A-05F7-49DB-9E3A-51212B3AC3AE}" type="slidenum">
              <a:rPr lang="en-GB" smtClean="0"/>
              <a:t>‹#›</a:t>
            </a:fld>
            <a:endParaRPr lang="en-GB"/>
          </a:p>
        </p:txBody>
      </p:sp>
    </p:spTree>
    <p:extLst>
      <p:ext uri="{BB962C8B-B14F-4D97-AF65-F5344CB8AC3E}">
        <p14:creationId xmlns:p14="http://schemas.microsoft.com/office/powerpoint/2010/main" val="15529328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ewiki.newint.org/index.php/Category:Water" TargetMode="External"/><Relationship Id="rId2" Type="http://schemas.openxmlformats.org/officeDocument/2006/relationships/hyperlink" Target="https://newint.org/blog/2016/08/01/the-miracle-of-water/"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07904" y="2130425"/>
            <a:ext cx="5112568" cy="2450703"/>
          </a:xfrm>
        </p:spPr>
        <p:txBody>
          <a:bodyPr>
            <a:noAutofit/>
          </a:bodyPr>
          <a:lstStyle/>
          <a:p>
            <a:r>
              <a:rPr lang="en-GB" sz="12000" b="1" dirty="0" smtClean="0"/>
              <a:t>Water</a:t>
            </a:r>
            <a:endParaRPr lang="en-GB" sz="12000" b="1" dirty="0"/>
          </a:p>
        </p:txBody>
      </p:sp>
      <p:sp>
        <p:nvSpPr>
          <p:cNvPr id="3" name="Subtitle 2"/>
          <p:cNvSpPr>
            <a:spLocks noGrp="1"/>
          </p:cNvSpPr>
          <p:nvPr>
            <p:ph type="subTitle" idx="1"/>
          </p:nvPr>
        </p:nvSpPr>
        <p:spPr>
          <a:xfrm>
            <a:off x="1371600" y="4869160"/>
            <a:ext cx="6400800" cy="1296144"/>
          </a:xfrm>
        </p:spPr>
        <p:txBody>
          <a:bodyPr/>
          <a:lstStyle/>
          <a:p>
            <a:pPr>
              <a:defRPr/>
            </a:pPr>
            <a:r>
              <a:rPr lang="en-GB" altLang="en-US" b="1" dirty="0">
                <a:solidFill>
                  <a:schemeClr val="accent6">
                    <a:lumMod val="50000"/>
                  </a:schemeClr>
                </a:solidFill>
              </a:rPr>
              <a:t>New Internationalist Easier English</a:t>
            </a:r>
          </a:p>
          <a:p>
            <a:pPr>
              <a:defRPr/>
            </a:pPr>
            <a:r>
              <a:rPr lang="en-GB" altLang="en-US" b="1" dirty="0" smtClean="0">
                <a:solidFill>
                  <a:srgbClr val="00B050"/>
                </a:solidFill>
              </a:rPr>
              <a:t>Ready Pre-Intermediate </a:t>
            </a:r>
            <a:r>
              <a:rPr lang="en-GB" altLang="en-US" b="1" dirty="0">
                <a:solidFill>
                  <a:srgbClr val="00B050"/>
                </a:solidFill>
              </a:rPr>
              <a:t>Lesson</a:t>
            </a:r>
          </a:p>
          <a:p>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3363" y="188640"/>
            <a:ext cx="6370637"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76872"/>
            <a:ext cx="3539982"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4703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Homework:</a:t>
            </a:r>
            <a:endParaRPr lang="en-GB" b="1" dirty="0"/>
          </a:p>
        </p:txBody>
      </p:sp>
      <p:sp>
        <p:nvSpPr>
          <p:cNvPr id="3" name="Content Placeholder 2"/>
          <p:cNvSpPr>
            <a:spLocks noGrp="1"/>
          </p:cNvSpPr>
          <p:nvPr>
            <p:ph idx="1"/>
          </p:nvPr>
        </p:nvSpPr>
        <p:spPr>
          <a:xfrm>
            <a:off x="457200" y="1340768"/>
            <a:ext cx="8229600" cy="4785395"/>
          </a:xfrm>
        </p:spPr>
        <p:txBody>
          <a:bodyPr/>
          <a:lstStyle/>
          <a:p>
            <a:pPr marL="0" indent="0">
              <a:buNone/>
            </a:pPr>
            <a:r>
              <a:rPr lang="en-GB" dirty="0"/>
              <a:t>R</a:t>
            </a:r>
            <a:r>
              <a:rPr lang="en-GB" dirty="0" smtClean="0"/>
              <a:t>ead the original: </a:t>
            </a:r>
          </a:p>
          <a:p>
            <a:pPr marL="0" indent="0">
              <a:buNone/>
            </a:pPr>
            <a:r>
              <a:rPr lang="en-GB" dirty="0" smtClean="0">
                <a:hlinkClick r:id="rId2"/>
              </a:rPr>
              <a:t>https://newint.org/blog/2016/08/01/the-miracle-of-water/</a:t>
            </a:r>
            <a:endParaRPr lang="en-GB" dirty="0" smtClean="0"/>
          </a:p>
          <a:p>
            <a:pPr marL="0" indent="0">
              <a:buNone/>
            </a:pPr>
            <a:r>
              <a:rPr lang="en-GB" dirty="0" smtClean="0"/>
              <a:t>Read more Easier English articles about water:</a:t>
            </a:r>
          </a:p>
          <a:p>
            <a:pPr marL="0" indent="0">
              <a:buNone/>
            </a:pPr>
            <a:r>
              <a:rPr lang="en-GB" dirty="0" smtClean="0">
                <a:hlinkClick r:id="rId3"/>
              </a:rPr>
              <a:t>https://eewiki.newint.org/index.php/Category:Water</a:t>
            </a:r>
            <a:endParaRPr lang="en-GB" dirty="0" smtClean="0"/>
          </a:p>
          <a:p>
            <a:pPr marL="0" indent="0">
              <a:buNone/>
            </a:pPr>
            <a:endParaRPr lang="en-GB" dirty="0" smtClean="0"/>
          </a:p>
          <a:p>
            <a:pPr marL="0" indent="0">
              <a:buNone/>
            </a:pPr>
            <a:endParaRPr lang="en-GB"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4293096"/>
            <a:ext cx="3673971" cy="2304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7759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This lesson:</a:t>
            </a:r>
            <a:endParaRPr lang="en-GB" b="1" dirty="0"/>
          </a:p>
        </p:txBody>
      </p:sp>
      <p:sp>
        <p:nvSpPr>
          <p:cNvPr id="3" name="Content Placeholder 2"/>
          <p:cNvSpPr>
            <a:spLocks noGrp="1"/>
          </p:cNvSpPr>
          <p:nvPr>
            <p:ph idx="1"/>
          </p:nvPr>
        </p:nvSpPr>
        <p:spPr>
          <a:xfrm>
            <a:off x="457200" y="1412776"/>
            <a:ext cx="8507288" cy="5040560"/>
          </a:xfrm>
        </p:spPr>
        <p:txBody>
          <a:bodyPr>
            <a:normAutofit/>
          </a:bodyPr>
          <a:lstStyle/>
          <a:p>
            <a:pPr marL="0" indent="0">
              <a:buNone/>
            </a:pPr>
            <a:r>
              <a:rPr lang="en-GB" sz="3600" b="1" dirty="0" smtClean="0"/>
              <a:t>Speaking – how we use water</a:t>
            </a:r>
          </a:p>
          <a:p>
            <a:pPr marL="0" indent="0">
              <a:buNone/>
            </a:pPr>
            <a:r>
              <a:rPr lang="en-GB" sz="3600" b="1" dirty="0" smtClean="0"/>
              <a:t>Vocabulary – words about how to water</a:t>
            </a:r>
          </a:p>
          <a:p>
            <a:pPr marL="0" indent="0">
              <a:buNone/>
            </a:pPr>
            <a:r>
              <a:rPr lang="en-GB" sz="3600" b="1" dirty="0" smtClean="0"/>
              <a:t>Reading –  find out about Burkina Faso</a:t>
            </a:r>
          </a:p>
          <a:p>
            <a:pPr marL="0" indent="0">
              <a:buNone/>
            </a:pPr>
            <a:r>
              <a:rPr lang="en-GB" sz="3600" b="1" dirty="0" smtClean="0"/>
              <a:t>Grammar – match ‘so’ half sentences</a:t>
            </a:r>
          </a:p>
          <a:p>
            <a:pPr marL="0" indent="0">
              <a:buNone/>
            </a:pPr>
            <a:r>
              <a:rPr lang="en-GB" sz="3600" b="1" dirty="0" smtClean="0"/>
              <a:t>Speaking – </a:t>
            </a:r>
          </a:p>
          <a:p>
            <a:pPr marL="0" indent="0">
              <a:buNone/>
            </a:pPr>
            <a:r>
              <a:rPr lang="en-GB" sz="3600" b="1" dirty="0" smtClean="0"/>
              <a:t>     role-play interview</a:t>
            </a:r>
            <a:endParaRPr lang="en-GB" sz="3600" b="1"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2418" y="4221088"/>
            <a:ext cx="3863634" cy="2567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509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84976" cy="1143000"/>
          </a:xfrm>
        </p:spPr>
        <p:txBody>
          <a:bodyPr>
            <a:normAutofit fontScale="90000"/>
          </a:bodyPr>
          <a:lstStyle/>
          <a:p>
            <a:r>
              <a:rPr lang="en-GB" b="1" dirty="0" smtClean="0"/>
              <a:t>What do you use water for? – make a list</a:t>
            </a:r>
            <a:endParaRPr lang="en-GB"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412776"/>
            <a:ext cx="8710967" cy="5315165"/>
          </a:xfrm>
        </p:spPr>
      </p:pic>
    </p:spTree>
    <p:extLst>
      <p:ext uri="{BB962C8B-B14F-4D97-AF65-F5344CB8AC3E}">
        <p14:creationId xmlns:p14="http://schemas.microsoft.com/office/powerpoint/2010/main" val="1405277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5122912" cy="1008112"/>
          </a:xfrm>
        </p:spPr>
        <p:txBody>
          <a:bodyPr/>
          <a:lstStyle/>
          <a:p>
            <a:r>
              <a:rPr lang="en-GB" b="1" dirty="0" smtClean="0"/>
              <a:t>Vocabulary</a:t>
            </a:r>
            <a:r>
              <a:rPr lang="en-GB" b="1" dirty="0"/>
              <a:t> </a:t>
            </a:r>
            <a:r>
              <a:rPr lang="en-GB" b="1" dirty="0" smtClean="0"/>
              <a:t>- match</a:t>
            </a:r>
            <a:r>
              <a:rPr lang="en-GB" dirty="0" smtClean="0"/>
              <a:t>:</a:t>
            </a:r>
            <a:endParaRPr lang="en-GB" dirty="0"/>
          </a:p>
        </p:txBody>
      </p:sp>
      <p:sp>
        <p:nvSpPr>
          <p:cNvPr id="3" name="Content Placeholder 2"/>
          <p:cNvSpPr>
            <a:spLocks noGrp="1"/>
          </p:cNvSpPr>
          <p:nvPr>
            <p:ph sz="half" idx="1"/>
          </p:nvPr>
        </p:nvSpPr>
        <p:spPr>
          <a:xfrm>
            <a:off x="107504" y="1052736"/>
            <a:ext cx="2808312" cy="5688632"/>
          </a:xfrm>
        </p:spPr>
        <p:txBody>
          <a:bodyPr/>
          <a:lstStyle/>
          <a:p>
            <a:pPr marL="0" indent="0">
              <a:buNone/>
            </a:pPr>
            <a:r>
              <a:rPr lang="en-GB" sz="3400" dirty="0" smtClean="0"/>
              <a:t>1/ to value something</a:t>
            </a:r>
          </a:p>
          <a:p>
            <a:pPr marL="0" indent="0">
              <a:buNone/>
            </a:pPr>
            <a:r>
              <a:rPr lang="en-GB" sz="3400" dirty="0" smtClean="0"/>
              <a:t>2/ a bowl</a:t>
            </a:r>
          </a:p>
          <a:p>
            <a:pPr marL="0" indent="0">
              <a:buNone/>
            </a:pPr>
            <a:r>
              <a:rPr lang="en-GB" sz="3400" dirty="0" smtClean="0"/>
              <a:t>3/ a miracle</a:t>
            </a:r>
          </a:p>
          <a:p>
            <a:pPr marL="0" indent="0">
              <a:buNone/>
            </a:pPr>
            <a:r>
              <a:rPr lang="en-GB" sz="3400" dirty="0" smtClean="0"/>
              <a:t>4/ a container</a:t>
            </a:r>
          </a:p>
          <a:p>
            <a:pPr marL="0" indent="0">
              <a:buNone/>
            </a:pPr>
            <a:r>
              <a:rPr lang="en-GB" sz="3400" dirty="0" smtClean="0"/>
              <a:t>5/ a donkey cart</a:t>
            </a:r>
          </a:p>
          <a:p>
            <a:pPr marL="0" indent="0">
              <a:buNone/>
            </a:pPr>
            <a:r>
              <a:rPr lang="en-GB" sz="3400" dirty="0" smtClean="0"/>
              <a:t>6/ a bucket</a:t>
            </a:r>
          </a:p>
          <a:p>
            <a:pPr marL="0" indent="0">
              <a:buNone/>
            </a:pPr>
            <a:r>
              <a:rPr lang="en-GB" sz="3400" dirty="0"/>
              <a:t>7</a:t>
            </a:r>
            <a:r>
              <a:rPr lang="en-GB" sz="3400" dirty="0" smtClean="0"/>
              <a:t>/ a pump</a:t>
            </a:r>
          </a:p>
          <a:p>
            <a:pPr marL="0" indent="0">
              <a:buNone/>
            </a:pPr>
            <a:endParaRPr lang="en-GB" dirty="0"/>
          </a:p>
        </p:txBody>
      </p:sp>
      <p:sp>
        <p:nvSpPr>
          <p:cNvPr id="4" name="Content Placeholder 3"/>
          <p:cNvSpPr>
            <a:spLocks noGrp="1"/>
          </p:cNvSpPr>
          <p:nvPr>
            <p:ph sz="half" idx="2"/>
          </p:nvPr>
        </p:nvSpPr>
        <p:spPr>
          <a:xfrm>
            <a:off x="2915816" y="1052736"/>
            <a:ext cx="6228184" cy="5544616"/>
          </a:xfrm>
        </p:spPr>
        <p:txBody>
          <a:bodyPr/>
          <a:lstStyle/>
          <a:p>
            <a:pPr marL="0" indent="0">
              <a:buNone/>
            </a:pPr>
            <a:r>
              <a:rPr lang="en-GB" dirty="0" smtClean="0"/>
              <a:t>a)                                  b)  </a:t>
            </a:r>
          </a:p>
          <a:p>
            <a:pPr marL="0" indent="0">
              <a:buNone/>
            </a:pPr>
            <a:endParaRPr lang="en-GB" dirty="0" smtClean="0"/>
          </a:p>
          <a:p>
            <a:pPr marL="0" indent="0">
              <a:buNone/>
            </a:pPr>
            <a:r>
              <a:rPr lang="en-GB" dirty="0" smtClean="0"/>
              <a:t>c) something wonderful that we cannot explain with science</a:t>
            </a:r>
          </a:p>
          <a:p>
            <a:pPr marL="0" indent="0">
              <a:buNone/>
            </a:pPr>
            <a:r>
              <a:rPr lang="en-GB" dirty="0" smtClean="0"/>
              <a:t>d) to know how important something is</a:t>
            </a:r>
          </a:p>
          <a:p>
            <a:pPr marL="0" indent="0">
              <a:buNone/>
            </a:pPr>
            <a:r>
              <a:rPr lang="en-GB" dirty="0"/>
              <a:t> </a:t>
            </a:r>
            <a:r>
              <a:rPr lang="en-GB" dirty="0" smtClean="0"/>
              <a:t>e)                                 f) </a:t>
            </a:r>
          </a:p>
          <a:p>
            <a:pPr marL="0" indent="0">
              <a:buNone/>
            </a:pPr>
            <a:endParaRPr lang="en-GB" dirty="0"/>
          </a:p>
          <a:p>
            <a:pPr marL="0" indent="0">
              <a:buNone/>
            </a:pPr>
            <a:endParaRPr lang="en-GB" dirty="0" smtClean="0"/>
          </a:p>
          <a:p>
            <a:pPr marL="0" indent="0">
              <a:buNone/>
            </a:pPr>
            <a:endParaRPr lang="en-GB" dirty="0"/>
          </a:p>
          <a:p>
            <a:pPr marL="0" indent="0">
              <a:buNone/>
            </a:pPr>
            <a:r>
              <a:rPr lang="en-GB" dirty="0" smtClean="0"/>
              <a:t>g) something </a:t>
            </a:r>
            <a:r>
              <a:rPr lang="en-GB" dirty="0" err="1" smtClean="0"/>
              <a:t>eg</a:t>
            </a:r>
            <a:r>
              <a:rPr lang="en-GB" dirty="0" smtClean="0"/>
              <a:t>. a bowl or a bucket you can hold or carry liquids or solids in</a:t>
            </a:r>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0113" y="908720"/>
            <a:ext cx="1323975"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1" y="164683"/>
            <a:ext cx="1512169" cy="1722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887" y="3766580"/>
            <a:ext cx="1852083" cy="1678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60230" y="3573017"/>
            <a:ext cx="2223083" cy="1667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1427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080120"/>
          </a:xfrm>
        </p:spPr>
        <p:txBody>
          <a:bodyPr/>
          <a:lstStyle/>
          <a:p>
            <a:r>
              <a:rPr lang="en-GB" b="1" dirty="0" smtClean="0"/>
              <a:t>Reading: </a:t>
            </a:r>
            <a:r>
              <a:rPr lang="en-GB" b="1" dirty="0" smtClean="0">
                <a:solidFill>
                  <a:srgbClr val="0070C0"/>
                </a:solidFill>
              </a:rPr>
              <a:t>The miracle of water</a:t>
            </a:r>
            <a:r>
              <a:rPr lang="en-GB" dirty="0" smtClean="0"/>
              <a:t>’. </a:t>
            </a:r>
            <a:endParaRPr lang="en-GB" b="1" dirty="0"/>
          </a:p>
        </p:txBody>
      </p:sp>
      <p:sp>
        <p:nvSpPr>
          <p:cNvPr id="3" name="Content Placeholder 2"/>
          <p:cNvSpPr>
            <a:spLocks noGrp="1"/>
          </p:cNvSpPr>
          <p:nvPr>
            <p:ph idx="1"/>
          </p:nvPr>
        </p:nvSpPr>
        <p:spPr>
          <a:xfrm>
            <a:off x="179512" y="1124744"/>
            <a:ext cx="8856984" cy="5616624"/>
          </a:xfrm>
        </p:spPr>
        <p:txBody>
          <a:bodyPr>
            <a:normAutofit/>
          </a:bodyPr>
          <a:lstStyle/>
          <a:p>
            <a:pPr marL="0" indent="0">
              <a:buNone/>
            </a:pPr>
            <a:r>
              <a:rPr lang="en-GB" i="1" dirty="0" smtClean="0"/>
              <a:t>It’s about an English writer who goes to Burkina Faso every 10 years.</a:t>
            </a:r>
          </a:p>
          <a:p>
            <a:r>
              <a:rPr lang="en-GB" dirty="0" smtClean="0"/>
              <a:t>Before you read, discuss:</a:t>
            </a:r>
          </a:p>
          <a:p>
            <a:pPr marL="0" indent="0">
              <a:buNone/>
            </a:pPr>
            <a:r>
              <a:rPr lang="en-GB" b="1" dirty="0" smtClean="0">
                <a:solidFill>
                  <a:srgbClr val="7030A0"/>
                </a:solidFill>
              </a:rPr>
              <a:t>a) Where is Burkina Faso?</a:t>
            </a:r>
          </a:p>
          <a:p>
            <a:pPr marL="0" indent="0">
              <a:buNone/>
            </a:pPr>
            <a:r>
              <a:rPr lang="en-GB" b="1" dirty="0" smtClean="0">
                <a:solidFill>
                  <a:srgbClr val="7030A0"/>
                </a:solidFill>
              </a:rPr>
              <a:t>b) How did people get water 30 years ago in Burkina Faso? And 10 years ago? And now?</a:t>
            </a:r>
          </a:p>
          <a:p>
            <a:pPr marL="0" indent="0">
              <a:buNone/>
            </a:pPr>
            <a:r>
              <a:rPr lang="en-GB" b="1" dirty="0" smtClean="0">
                <a:solidFill>
                  <a:srgbClr val="7030A0"/>
                </a:solidFill>
              </a:rPr>
              <a:t>c) How do they use bowls, buckets, containers, pumps, donkey carts?</a:t>
            </a:r>
          </a:p>
          <a:p>
            <a:r>
              <a:rPr lang="en-GB" dirty="0" smtClean="0"/>
              <a:t>Now read to check (next slide)</a:t>
            </a:r>
          </a:p>
          <a:p>
            <a:pPr marL="0" indent="0">
              <a:buNone/>
            </a:pPr>
            <a:endParaRPr lang="en-GB" dirty="0"/>
          </a:p>
        </p:txBody>
      </p:sp>
    </p:spTree>
    <p:extLst>
      <p:ext uri="{BB962C8B-B14F-4D97-AF65-F5344CB8AC3E}">
        <p14:creationId xmlns:p14="http://schemas.microsoft.com/office/powerpoint/2010/main" val="462344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116632"/>
            <a:ext cx="9036496" cy="6741368"/>
          </a:xfrm>
        </p:spPr>
        <p:txBody>
          <a:bodyPr>
            <a:normAutofit fontScale="40000" lnSpcReduction="20000"/>
          </a:bodyPr>
          <a:lstStyle/>
          <a:p>
            <a:pPr marL="0" indent="0">
              <a:buNone/>
            </a:pPr>
            <a:r>
              <a:rPr lang="en-GB" sz="4800" dirty="0" smtClean="0"/>
              <a:t>One of the most important things I have learned from being in the village </a:t>
            </a:r>
            <a:r>
              <a:rPr lang="en-GB" sz="4800" dirty="0" err="1" smtClean="0"/>
              <a:t>Sabtenga</a:t>
            </a:r>
            <a:r>
              <a:rPr lang="en-GB" sz="4800" dirty="0" smtClean="0"/>
              <a:t> is to value water. It is the greatest gift. We cannot simply expect it to always be there like we usually do at home. </a:t>
            </a:r>
          </a:p>
          <a:p>
            <a:pPr marL="0" indent="0">
              <a:buNone/>
            </a:pPr>
            <a:r>
              <a:rPr lang="en-GB" sz="4800" dirty="0" smtClean="0"/>
              <a:t>I stayed here first in 1985. The rains were very late and the ground was very dry. The local girls and women had carried every drop of water I used, for drinking or for washing, for more than a mile from the well in big metal bowls on their heads. The metal bowls were so heavy that it was difficult for me to lift one up to my head. Once I tried to walk with a bowl on my head and the girls laughed at me. </a:t>
            </a:r>
          </a:p>
          <a:p>
            <a:pPr marL="0" indent="0">
              <a:buNone/>
            </a:pPr>
            <a:r>
              <a:rPr lang="en-GB" sz="4800" dirty="0" smtClean="0"/>
              <a:t>When I returned to England that first year I thought I would always remember what a miracle it is that we can turn on a tap and get as much water as we want. But it’s difficult to remember when it is so easy to get such good, clean water. After weeks and months, you start to simply expect the water to always be there. We should remember how lucky we are to be born in a place where water – now at least – is not one of life’s problems. </a:t>
            </a:r>
          </a:p>
          <a:p>
            <a:pPr marL="0" indent="0">
              <a:buNone/>
            </a:pPr>
            <a:r>
              <a:rPr lang="en-GB" sz="4800" dirty="0" smtClean="0"/>
              <a:t>Things have changed and are now better. In 2005 there were new water pumps nearer the </a:t>
            </a:r>
            <a:r>
              <a:rPr lang="en-GB" sz="4800" i="1" dirty="0" smtClean="0"/>
              <a:t>concessions</a:t>
            </a:r>
            <a:r>
              <a:rPr lang="en-GB" sz="4800" dirty="0" smtClean="0"/>
              <a:t> (the French name for the walled areas around the houses of one family) and the children collected water in plastic containers. They often carried it on a donkey cart, not on their heads. But now, 11 years later, the water table is much lower in the dry season. So they had to dig new, much deeper pumps so they can get water all year. These pumps are much more expensive and there are only a few so far. </a:t>
            </a:r>
          </a:p>
          <a:p>
            <a:pPr marL="0" indent="0">
              <a:buNone/>
            </a:pPr>
            <a:r>
              <a:rPr lang="en-GB" sz="4800" dirty="0" smtClean="0"/>
              <a:t>It is easier for me to get water this time. In 2005 I was living in the town of </a:t>
            </a:r>
            <a:r>
              <a:rPr lang="en-GB" sz="4800" dirty="0" err="1" smtClean="0"/>
              <a:t>Garango</a:t>
            </a:r>
            <a:r>
              <a:rPr lang="en-GB" sz="4800" dirty="0" smtClean="0"/>
              <a:t> and I got water in a bucket from a pipe in the street with other residents. Now, in </a:t>
            </a:r>
            <a:r>
              <a:rPr lang="en-GB" sz="4800" dirty="0" err="1" smtClean="0"/>
              <a:t>Garango</a:t>
            </a:r>
            <a:r>
              <a:rPr lang="en-GB" sz="4800" dirty="0" smtClean="0"/>
              <a:t> again, but staying with the NGO Association </a:t>
            </a:r>
            <a:r>
              <a:rPr lang="en-GB" sz="4800" dirty="0" err="1" smtClean="0"/>
              <a:t>Dakupa</a:t>
            </a:r>
            <a:r>
              <a:rPr lang="en-GB" sz="4800" dirty="0" smtClean="0"/>
              <a:t>, I can walk out of my bedroom and fill a bucket from a pipe less than ten metres away. But I feel that water is valuable because I have to get it in a bucket, not from a tap. I know that I will forget this again when I go home and have tap water to drink and shower. But these weeks in Burkina Faso make me think about how lucky we are in the Global North – and how difficult it is to get water for people in other parts of the world. </a:t>
            </a:r>
          </a:p>
          <a:p>
            <a:endParaRPr lang="en-GB" dirty="0"/>
          </a:p>
        </p:txBody>
      </p:sp>
    </p:spTree>
    <p:extLst>
      <p:ext uri="{BB962C8B-B14F-4D97-AF65-F5344CB8AC3E}">
        <p14:creationId xmlns:p14="http://schemas.microsoft.com/office/powerpoint/2010/main" val="4090990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Grammar: </a:t>
            </a:r>
            <a:r>
              <a:rPr lang="en-GB" b="1" dirty="0" smtClean="0">
                <a:solidFill>
                  <a:srgbClr val="FF0000"/>
                </a:solidFill>
              </a:rPr>
              <a:t>so     </a:t>
            </a:r>
            <a:r>
              <a:rPr lang="en-GB" sz="3600" b="1" dirty="0" smtClean="0">
                <a:solidFill>
                  <a:srgbClr val="0070C0"/>
                </a:solidFill>
              </a:rPr>
              <a:t>Match the sentence halves</a:t>
            </a:r>
            <a:endParaRPr lang="en-GB" sz="3600" b="1" dirty="0">
              <a:solidFill>
                <a:srgbClr val="0070C0"/>
              </a:solidFill>
            </a:endParaRPr>
          </a:p>
        </p:txBody>
      </p:sp>
      <p:sp>
        <p:nvSpPr>
          <p:cNvPr id="3" name="Content Placeholder 2"/>
          <p:cNvSpPr>
            <a:spLocks noGrp="1"/>
          </p:cNvSpPr>
          <p:nvPr>
            <p:ph sz="half" idx="1"/>
          </p:nvPr>
        </p:nvSpPr>
        <p:spPr>
          <a:xfrm>
            <a:off x="179512" y="1340768"/>
            <a:ext cx="4316288" cy="5184576"/>
          </a:xfrm>
        </p:spPr>
        <p:txBody>
          <a:bodyPr>
            <a:normAutofit/>
          </a:bodyPr>
          <a:lstStyle/>
          <a:p>
            <a:pPr marL="0" indent="0">
              <a:buNone/>
            </a:pPr>
            <a:r>
              <a:rPr lang="en-GB" sz="3200" dirty="0" smtClean="0"/>
              <a:t>1/ Water is </a:t>
            </a:r>
            <a:r>
              <a:rPr lang="en-GB" sz="3200" b="1" dirty="0" smtClean="0">
                <a:solidFill>
                  <a:srgbClr val="0070C0"/>
                </a:solidFill>
              </a:rPr>
              <a:t>so</a:t>
            </a:r>
            <a:r>
              <a:rPr lang="en-GB" sz="3200" dirty="0" smtClean="0"/>
              <a:t> important, …</a:t>
            </a:r>
          </a:p>
          <a:p>
            <a:pPr marL="0" indent="0">
              <a:buNone/>
            </a:pPr>
            <a:r>
              <a:rPr lang="en-GB" sz="3200" dirty="0" smtClean="0"/>
              <a:t> 2/ The water bowls are </a:t>
            </a:r>
            <a:r>
              <a:rPr lang="en-GB" sz="3200" b="1" dirty="0" smtClean="0">
                <a:solidFill>
                  <a:srgbClr val="0070C0"/>
                </a:solidFill>
              </a:rPr>
              <a:t>so</a:t>
            </a:r>
            <a:r>
              <a:rPr lang="en-GB" sz="3200" dirty="0" smtClean="0"/>
              <a:t> heavy, …</a:t>
            </a:r>
          </a:p>
          <a:p>
            <a:pPr marL="0" indent="0">
              <a:buNone/>
            </a:pPr>
            <a:r>
              <a:rPr lang="en-GB" sz="3200" dirty="0" smtClean="0"/>
              <a:t>3/ The water is now </a:t>
            </a:r>
            <a:r>
              <a:rPr lang="en-GB" sz="3200" b="1" dirty="0" smtClean="0">
                <a:solidFill>
                  <a:srgbClr val="0070C0"/>
                </a:solidFill>
              </a:rPr>
              <a:t>so</a:t>
            </a:r>
            <a:r>
              <a:rPr lang="en-GB" sz="3200" dirty="0" smtClean="0"/>
              <a:t> deep, …</a:t>
            </a:r>
          </a:p>
          <a:p>
            <a:pPr marL="0" indent="0">
              <a:buNone/>
            </a:pPr>
            <a:r>
              <a:rPr lang="en-GB" sz="3200" dirty="0" smtClean="0"/>
              <a:t>4/ It’s </a:t>
            </a:r>
            <a:r>
              <a:rPr lang="en-GB" sz="3200" b="1" dirty="0" smtClean="0">
                <a:solidFill>
                  <a:srgbClr val="0070C0"/>
                </a:solidFill>
              </a:rPr>
              <a:t>so</a:t>
            </a:r>
            <a:r>
              <a:rPr lang="en-GB" sz="3200" dirty="0" smtClean="0"/>
              <a:t> easy to get water in countries like the UK, …</a:t>
            </a:r>
            <a:endParaRPr lang="en-GB" sz="3200" dirty="0"/>
          </a:p>
        </p:txBody>
      </p:sp>
      <p:sp>
        <p:nvSpPr>
          <p:cNvPr id="4" name="Content Placeholder 3"/>
          <p:cNvSpPr>
            <a:spLocks noGrp="1"/>
          </p:cNvSpPr>
          <p:nvPr>
            <p:ph sz="half" idx="2"/>
          </p:nvPr>
        </p:nvSpPr>
        <p:spPr>
          <a:xfrm>
            <a:off x="4648200" y="1340768"/>
            <a:ext cx="4388296" cy="5256584"/>
          </a:xfrm>
        </p:spPr>
        <p:txBody>
          <a:bodyPr>
            <a:normAutofit/>
          </a:bodyPr>
          <a:lstStyle/>
          <a:p>
            <a:pPr marL="0" indent="0">
              <a:buNone/>
            </a:pPr>
            <a:r>
              <a:rPr lang="en-GB" sz="3600" dirty="0" smtClean="0"/>
              <a:t>a) ..</a:t>
            </a:r>
            <a:r>
              <a:rPr lang="en-GB" sz="3600" dirty="0" smtClean="0"/>
              <a:t>they are difficult to carry.</a:t>
            </a:r>
            <a:endParaRPr lang="en-GB" sz="3600" dirty="0" smtClean="0"/>
          </a:p>
          <a:p>
            <a:pPr marL="0" indent="0">
              <a:buNone/>
            </a:pPr>
            <a:r>
              <a:rPr lang="en-GB" sz="3600" dirty="0" smtClean="0"/>
              <a:t>b) ..</a:t>
            </a:r>
            <a:r>
              <a:rPr lang="en-GB" sz="3600" dirty="0" smtClean="0"/>
              <a:t>we don’t even think about it.</a:t>
            </a:r>
            <a:endParaRPr lang="en-GB" sz="3600" dirty="0" smtClean="0"/>
          </a:p>
          <a:p>
            <a:pPr marL="0" indent="0">
              <a:buNone/>
            </a:pPr>
            <a:r>
              <a:rPr lang="en-GB" sz="3600" dirty="0" smtClean="0"/>
              <a:t>c)</a:t>
            </a:r>
            <a:r>
              <a:rPr lang="en-GB" sz="3600" dirty="0" smtClean="0"/>
              <a:t> ..we mustn’t forget to value it.</a:t>
            </a:r>
            <a:endParaRPr lang="en-GB" sz="3600" dirty="0" smtClean="0"/>
          </a:p>
          <a:p>
            <a:pPr marL="0" indent="0">
              <a:buNone/>
            </a:pPr>
            <a:r>
              <a:rPr lang="en-GB" sz="3600" dirty="0" smtClean="0"/>
              <a:t>d) ..</a:t>
            </a:r>
            <a:r>
              <a:rPr lang="en-GB" sz="3600" dirty="0" smtClean="0"/>
              <a:t>they have to dig deeper for the wells.</a:t>
            </a:r>
          </a:p>
          <a:p>
            <a:pPr marL="0" indent="0">
              <a:buNone/>
            </a:pPr>
            <a:endParaRPr lang="en-GB" dirty="0"/>
          </a:p>
        </p:txBody>
      </p:sp>
    </p:spTree>
    <p:extLst>
      <p:ext uri="{BB962C8B-B14F-4D97-AF65-F5344CB8AC3E}">
        <p14:creationId xmlns:p14="http://schemas.microsoft.com/office/powerpoint/2010/main" val="2826661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6216" y="332656"/>
            <a:ext cx="2520280" cy="5400600"/>
          </a:xfrm>
        </p:spPr>
        <p:txBody>
          <a:bodyPr>
            <a:normAutofit fontScale="90000"/>
          </a:bodyPr>
          <a:lstStyle/>
          <a:p>
            <a:r>
              <a:rPr lang="en-GB" b="1" dirty="0" smtClean="0"/>
              <a:t>What were some of the problems with water in 1995 in Burkina Faso?</a:t>
            </a:r>
            <a:endParaRPr lang="en-GB"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0"/>
            <a:ext cx="6260110" cy="6774334"/>
          </a:xfrm>
        </p:spPr>
      </p:pic>
    </p:spTree>
    <p:extLst>
      <p:ext uri="{BB962C8B-B14F-4D97-AF65-F5344CB8AC3E}">
        <p14:creationId xmlns:p14="http://schemas.microsoft.com/office/powerpoint/2010/main" val="31336649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Speaking: role-play</a:t>
            </a:r>
            <a:endParaRPr lang="en-GB" b="1" dirty="0"/>
          </a:p>
        </p:txBody>
      </p:sp>
      <p:sp>
        <p:nvSpPr>
          <p:cNvPr id="3" name="Content Placeholder 2"/>
          <p:cNvSpPr>
            <a:spLocks noGrp="1"/>
          </p:cNvSpPr>
          <p:nvPr>
            <p:ph idx="1"/>
          </p:nvPr>
        </p:nvSpPr>
        <p:spPr>
          <a:xfrm>
            <a:off x="457200" y="1340768"/>
            <a:ext cx="8229600" cy="4785395"/>
          </a:xfrm>
        </p:spPr>
        <p:txBody>
          <a:bodyPr/>
          <a:lstStyle/>
          <a:p>
            <a:pPr marL="0" indent="0">
              <a:buNone/>
            </a:pPr>
            <a:r>
              <a:rPr lang="en-GB" b="1" dirty="0" smtClean="0">
                <a:solidFill>
                  <a:srgbClr val="FF0000"/>
                </a:solidFill>
              </a:rPr>
              <a:t>A  - Interviewer (who wrote the text you read) from the UK – ask B about how they got water in the past and how they get water now</a:t>
            </a:r>
          </a:p>
          <a:p>
            <a:pPr marL="0" indent="0">
              <a:buNone/>
            </a:pPr>
            <a:r>
              <a:rPr lang="en-GB" b="1" dirty="0" smtClean="0">
                <a:solidFill>
                  <a:srgbClr val="0070C0"/>
                </a:solidFill>
              </a:rPr>
              <a:t>B - You have lived in Burkina Faso for more than 40 years – answer the questions about water in your village</a:t>
            </a:r>
            <a:endParaRPr lang="en-GB" b="1" dirty="0">
              <a:solidFill>
                <a:srgbClr val="0070C0"/>
              </a:solidFill>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82107" y="4005064"/>
            <a:ext cx="4429959" cy="2703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6059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974</Words>
  <Application>Microsoft Office PowerPoint</Application>
  <PresentationFormat>On-screen Show (4:3)</PresentationFormat>
  <Paragraphs>66</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Water</vt:lpstr>
      <vt:lpstr>This lesson:</vt:lpstr>
      <vt:lpstr>What do you use water for? – make a list</vt:lpstr>
      <vt:lpstr>Vocabulary - match:</vt:lpstr>
      <vt:lpstr>Reading: The miracle of water’. </vt:lpstr>
      <vt:lpstr>PowerPoint Presentation</vt:lpstr>
      <vt:lpstr>Grammar: so     Match the sentence halves</vt:lpstr>
      <vt:lpstr>What were some of the problems with water in 1995 in Burkina Faso?</vt:lpstr>
      <vt:lpstr>Speaking: role-play</vt:lpstr>
      <vt:lpstr>Homework: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dc:title>
  <dc:creator>Linda Ruas</dc:creator>
  <cp:lastModifiedBy>Linda Ruas</cp:lastModifiedBy>
  <cp:revision>10</cp:revision>
  <dcterms:created xsi:type="dcterms:W3CDTF">2016-08-03T11:48:13Z</dcterms:created>
  <dcterms:modified xsi:type="dcterms:W3CDTF">2016-08-03T13:40:12Z</dcterms:modified>
</cp:coreProperties>
</file>